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30"/>
  </p:notesMasterIdLst>
  <p:handoutMasterIdLst>
    <p:handoutMasterId r:id="rId31"/>
  </p:handoutMasterIdLst>
  <p:sldIdLst>
    <p:sldId id="603" r:id="rId5"/>
    <p:sldId id="2618" r:id="rId6"/>
    <p:sldId id="2147483557" r:id="rId7"/>
    <p:sldId id="2147483558" r:id="rId8"/>
    <p:sldId id="2147483483" r:id="rId9"/>
    <p:sldId id="2147483619" r:id="rId10"/>
    <p:sldId id="2147483608" r:id="rId11"/>
    <p:sldId id="2147483644" r:id="rId12"/>
    <p:sldId id="2147483640" r:id="rId13"/>
    <p:sldId id="2147483641" r:id="rId14"/>
    <p:sldId id="2147483642" r:id="rId15"/>
    <p:sldId id="2147483643" r:id="rId16"/>
    <p:sldId id="2147483645" r:id="rId17"/>
    <p:sldId id="2147483646" r:id="rId18"/>
    <p:sldId id="2147483647" r:id="rId19"/>
    <p:sldId id="256" r:id="rId20"/>
    <p:sldId id="257" r:id="rId21"/>
    <p:sldId id="258" r:id="rId22"/>
    <p:sldId id="261" r:id="rId23"/>
    <p:sldId id="2516" r:id="rId24"/>
    <p:sldId id="2147483514" r:id="rId25"/>
    <p:sldId id="259" r:id="rId26"/>
    <p:sldId id="260" r:id="rId27"/>
    <p:sldId id="582" r:id="rId28"/>
    <p:sldId id="2419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C00000"/>
    <a:srgbClr val="92D050"/>
    <a:srgbClr val="374153"/>
    <a:srgbClr val="FFFFFF"/>
    <a:srgbClr val="66BA36"/>
    <a:srgbClr val="221815"/>
    <a:srgbClr val="FFFF00"/>
    <a:srgbClr val="1D1D1A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9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8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553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hyperlink" Target="https://blog.csdn.net/weixin_53269650/article/details/145509482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4445EF-D219-4096-87E8-2372D47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229710" y="2749693"/>
            <a:ext cx="101725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 </a:t>
            </a:r>
            <a:r>
              <a:rPr lang="en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Kubernetes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基本</a:t>
            </a:r>
            <a:r>
              <a:rPr lang="zh-CN" altLang="e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介绍</a:t>
            </a:r>
            <a:endParaRPr lang="zh-CN" altLang="en-US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B9FEC1B-DA51-F62E-2D84-C833B5D2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CC590-693F-C80B-1BB4-81ECFA8BE8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Kubernetes</a:t>
            </a:r>
            <a:r>
              <a:rPr lang="zh-CN" altLang="en-US" dirty="0"/>
              <a:t>是</a:t>
            </a:r>
            <a:r>
              <a:rPr lang="en" altLang="zh-CN" dirty="0"/>
              <a:t>Google</a:t>
            </a:r>
            <a:r>
              <a:rPr lang="zh-CN" altLang="en-US" dirty="0"/>
              <a:t>开源的容器集群管理系统；它构建在</a:t>
            </a:r>
            <a:r>
              <a:rPr lang="en" altLang="zh-CN" dirty="0"/>
              <a:t>Docker</a:t>
            </a:r>
            <a:r>
              <a:rPr lang="zh-CN" altLang="en-US" dirty="0"/>
              <a:t>技术之上，为容器化的应用提供资源调度，部署运行，服务发现，扩容缩容等一整套功能，本质上是基于容器技术的</a:t>
            </a:r>
            <a:r>
              <a:rPr lang="en" altLang="zh-CN" dirty="0"/>
              <a:t>Micro-PaaS</a:t>
            </a:r>
            <a:r>
              <a:rPr lang="zh-CN" altLang="en-US" dirty="0"/>
              <a:t>平台，</a:t>
            </a:r>
            <a:r>
              <a:rPr lang="en" altLang="zh-CN" dirty="0"/>
              <a:t>Kubernetes</a:t>
            </a:r>
            <a:r>
              <a:rPr lang="zh-CN" altLang="en-US" dirty="0"/>
              <a:t>的灵感来源于</a:t>
            </a:r>
            <a:r>
              <a:rPr lang="en" altLang="zh-CN" dirty="0"/>
              <a:t>Google</a:t>
            </a:r>
            <a:r>
              <a:rPr lang="zh-CN" altLang="en-US" dirty="0"/>
              <a:t>内部的</a:t>
            </a:r>
            <a:r>
              <a:rPr lang="en" altLang="zh-CN" dirty="0"/>
              <a:t>Borg</a:t>
            </a:r>
            <a:r>
              <a:rPr lang="zh-CN" altLang="en-US" dirty="0"/>
              <a:t>系统；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Docker</a:t>
            </a:r>
            <a:r>
              <a:rPr lang="zh-CN" altLang="en-US" dirty="0"/>
              <a:t>容器宿主机组成集群，统一进行资源调度，自动管理容器生命周期，提供跨节点服务发现和负载均衡；更好的支持微服务理念，划分、细分服务之间的边界，比如</a:t>
            </a:r>
            <a:r>
              <a:rPr lang="en" altLang="zh-CN" dirty="0" err="1"/>
              <a:t>Lablel</a:t>
            </a:r>
            <a:r>
              <a:rPr lang="zh-CN" altLang="en" dirty="0"/>
              <a:t>、</a:t>
            </a:r>
            <a:r>
              <a:rPr lang="en" altLang="zh-CN" dirty="0"/>
              <a:t>Pod</a:t>
            </a:r>
            <a:r>
              <a:rPr lang="zh-CN" altLang="en-US" dirty="0"/>
              <a:t>等概念的引入；</a:t>
            </a:r>
          </a:p>
          <a:p>
            <a:r>
              <a:rPr lang="zh-CN" altLang="en-US" dirty="0"/>
              <a:t>提供一套完整、简单易用的</a:t>
            </a:r>
            <a:r>
              <a:rPr lang="en" altLang="zh-CN" dirty="0"/>
              <a:t>Restful API</a:t>
            </a:r>
            <a:r>
              <a:rPr lang="zh-CN" altLang="en-US" dirty="0"/>
              <a:t>对外提供服务。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2050" name="Picture 2" descr="Kubernetes and Docker: What's Best for Your Container Strategy?">
            <a:extLst>
              <a:ext uri="{FF2B5EF4-FFF2-40B4-BE49-F238E27FC236}">
                <a16:creationId xmlns:a16="http://schemas.microsoft.com/office/drawing/2014/main" id="{DBADE176-ED48-D93B-F615-F020A5A6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64" y="1572235"/>
            <a:ext cx="8913813" cy="52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0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93E8B9-2B7D-30F3-BC92-B5B6F579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3A74BE-5688-31BF-B519-9C430B36E0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30FB016-E2B2-0876-29A1-821A31D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73" y="1419543"/>
            <a:ext cx="9432542" cy="50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5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kubelet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负责管控 </a:t>
            </a:r>
            <a:r>
              <a:rPr lang="en" altLang="zh-CN" sz="1800" dirty="0"/>
              <a:t>Docker</a:t>
            </a:r>
            <a:r>
              <a:rPr lang="zh-CN" altLang="en-US" sz="1800" dirty="0"/>
              <a:t> 容器，</a:t>
            </a:r>
            <a:r>
              <a:rPr lang="en-US" altLang="zh-CN" sz="1800" dirty="0"/>
              <a:t>e.g.</a:t>
            </a:r>
            <a:r>
              <a:rPr lang="zh-CN" altLang="en-US" sz="1800" dirty="0"/>
              <a:t> 启动</a:t>
            </a:r>
            <a:r>
              <a:rPr lang="en-US" altLang="zh-CN" sz="1800" dirty="0"/>
              <a:t>/</a:t>
            </a:r>
            <a:r>
              <a:rPr lang="zh-CN" altLang="en-US" sz="1800" dirty="0"/>
              <a:t>停止、监控运行状态等。定期从 </a:t>
            </a:r>
            <a:r>
              <a:rPr lang="en" altLang="zh-CN" sz="1800" dirty="0" err="1"/>
              <a:t>etcd</a:t>
            </a:r>
            <a:r>
              <a:rPr lang="zh-CN" altLang="en-US" sz="1800" dirty="0"/>
              <a:t> 获取分配到本机 </a:t>
            </a:r>
            <a:r>
              <a:rPr lang="en" altLang="zh-CN" sz="1800" dirty="0"/>
              <a:t>Pod</a:t>
            </a:r>
            <a:r>
              <a:rPr lang="zh-CN" altLang="en" sz="1800" dirty="0"/>
              <a:t>，</a:t>
            </a:r>
            <a:r>
              <a:rPr lang="zh-CN" altLang="en-US" sz="1800" dirty="0"/>
              <a:t>并根据 </a:t>
            </a:r>
            <a:r>
              <a:rPr lang="en" altLang="zh-CN" sz="1800" dirty="0"/>
              <a:t>Pod</a:t>
            </a:r>
            <a:r>
              <a:rPr lang="zh-CN" altLang="en-US" sz="1800" dirty="0"/>
              <a:t> 信息启动或停止相应容器。同时会接收 </a:t>
            </a:r>
            <a:r>
              <a:rPr lang="en-US" altLang="zh-CN" sz="1800" dirty="0"/>
              <a:t>API</a:t>
            </a:r>
            <a:r>
              <a:rPr lang="zh-CN" altLang="en-US" sz="1800" dirty="0"/>
              <a:t> </a:t>
            </a:r>
            <a:r>
              <a:rPr lang="en" altLang="zh-CN" sz="1800" dirty="0"/>
              <a:t>server</a:t>
            </a:r>
            <a:r>
              <a:rPr lang="zh-CN" altLang="en-US" sz="1800" dirty="0"/>
              <a:t> </a:t>
            </a:r>
            <a:r>
              <a:rPr lang="en" altLang="zh-CN" sz="1800" dirty="0"/>
              <a:t>HTTP</a:t>
            </a:r>
            <a:r>
              <a:rPr lang="zh-CN" altLang="en-US" sz="1800" dirty="0"/>
              <a:t> 请求，汇报</a:t>
            </a:r>
            <a:r>
              <a:rPr lang="en" altLang="zh-CN" sz="1800" dirty="0"/>
              <a:t>Pod</a:t>
            </a:r>
            <a:r>
              <a:rPr lang="zh-CN" altLang="en-US" sz="1800" dirty="0"/>
              <a:t> 运行状态。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1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Kube-Proxy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负责为 </a:t>
            </a:r>
            <a:r>
              <a:rPr lang="en" altLang="zh-CN" sz="1800" dirty="0"/>
              <a:t>Pod</a:t>
            </a:r>
            <a:r>
              <a:rPr lang="zh-CN" altLang="en-US" sz="1800" dirty="0"/>
              <a:t> 提供代理。会定期从 </a:t>
            </a:r>
            <a:r>
              <a:rPr lang="en" altLang="zh-CN" sz="1800" dirty="0" err="1"/>
              <a:t>etcd</a:t>
            </a:r>
            <a:r>
              <a:rPr lang="zh-CN" altLang="en-US" sz="1800" dirty="0"/>
              <a:t> 获取所有 </a:t>
            </a:r>
            <a:r>
              <a:rPr lang="en" altLang="zh-CN" sz="1800" dirty="0"/>
              <a:t>service</a:t>
            </a:r>
            <a:r>
              <a:rPr lang="zh-CN" altLang="en" sz="1800" dirty="0"/>
              <a:t>，</a:t>
            </a:r>
            <a:r>
              <a:rPr lang="zh-CN" altLang="en-US" sz="1800" dirty="0"/>
              <a:t>并根据 </a:t>
            </a:r>
            <a:r>
              <a:rPr lang="en" altLang="zh-CN" sz="1800" dirty="0"/>
              <a:t>service</a:t>
            </a:r>
            <a:r>
              <a:rPr lang="zh-CN" altLang="en-US" sz="1800" dirty="0"/>
              <a:t> 创建代理。当某</a:t>
            </a:r>
            <a:r>
              <a:rPr lang="en-US" altLang="zh-CN" sz="1800" dirty="0"/>
              <a:t>User</a:t>
            </a:r>
            <a:r>
              <a:rPr lang="zh-CN" altLang="en-US" sz="1800" dirty="0"/>
              <a:t> </a:t>
            </a:r>
            <a:r>
              <a:rPr lang="en" altLang="zh-CN" sz="1800" dirty="0"/>
              <a:t>Pod</a:t>
            </a:r>
            <a:r>
              <a:rPr lang="zh-CN" altLang="en-US" sz="1800" dirty="0"/>
              <a:t> 要访问其他 </a:t>
            </a:r>
            <a:r>
              <a:rPr lang="en" altLang="zh-CN" sz="1800" dirty="0"/>
              <a:t>Pod</a:t>
            </a:r>
            <a:r>
              <a:rPr lang="zh-CN" altLang="en-US" sz="1800" dirty="0"/>
              <a:t> 时，访问请求会经过本机 </a:t>
            </a:r>
            <a:r>
              <a:rPr lang="en" altLang="zh-CN" sz="1800" dirty="0"/>
              <a:t>proxy</a:t>
            </a:r>
            <a:r>
              <a:rPr lang="zh-CN" altLang="en-US" sz="1800" dirty="0"/>
              <a:t> 进行转发。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1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3224689-9382-C994-93A5-ED91A433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759DDA-643A-E3A1-C450-82A4202C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92D050"/>
                </a:solidFill>
              </a:rPr>
              <a:t>Pods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能够创建、调度、和管理的最小部署单元。可包括多个容器，相互协作完成一个 </a:t>
            </a:r>
            <a:r>
              <a:rPr lang="en-US" altLang="zh-CN" sz="1800" dirty="0"/>
              <a:t>APP</a:t>
            </a:r>
            <a:r>
              <a:rPr lang="zh-CN" altLang="en-US" sz="1800" dirty="0"/>
              <a:t> 功能。</a:t>
            </a:r>
            <a:endParaRPr lang="en-US" altLang="zh-CN" sz="1800" dirty="0"/>
          </a:p>
          <a:p>
            <a:r>
              <a:rPr lang="en" altLang="zh-CN" b="1" dirty="0">
                <a:solidFill>
                  <a:srgbClr val="92D050"/>
                </a:solidFill>
              </a:rPr>
              <a:t>cAdvisor</a:t>
            </a:r>
            <a:r>
              <a:rPr lang="zh-CN" altLang="en" b="1" dirty="0">
                <a:solidFill>
                  <a:srgbClr val="92D050"/>
                </a:solidFill>
              </a:rPr>
              <a:t>：</a:t>
            </a:r>
            <a:r>
              <a:rPr lang="zh-CN" altLang="en-US" sz="1800" dirty="0"/>
              <a:t>负责资源监控。</a:t>
            </a:r>
          </a:p>
          <a:p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95C52A-9670-7025-5805-A5473C348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5936" r="2021" b="20129"/>
          <a:stretch/>
        </p:blipFill>
        <p:spPr bwMode="auto">
          <a:xfrm>
            <a:off x="623888" y="2224048"/>
            <a:ext cx="10994301" cy="41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D296D7-C293-43D9-77E9-18E4ECF2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K8</a:t>
            </a:r>
            <a:r>
              <a:rPr lang="en-US" altLang="zh-CN" dirty="0"/>
              <a:t>S</a:t>
            </a:r>
            <a:r>
              <a:rPr lang="zh-CN" altLang="en-US" dirty="0"/>
              <a:t> 整体架构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61637A7B-C5BD-E3B7-9728-D72891E24DF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98235163"/>
              </p:ext>
            </p:extLst>
          </p:nvPr>
        </p:nvGraphicFramePr>
        <p:xfrm>
          <a:off x="623888" y="1246187"/>
          <a:ext cx="10963273" cy="5089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0355">
                  <a:extLst>
                    <a:ext uri="{9D8B030D-6E8A-4147-A177-3AD203B41FA5}">
                      <a16:colId xmlns:a16="http://schemas.microsoft.com/office/drawing/2014/main" val="287690135"/>
                    </a:ext>
                  </a:extLst>
                </a:gridCol>
                <a:gridCol w="1130355">
                  <a:extLst>
                    <a:ext uri="{9D8B030D-6E8A-4147-A177-3AD203B41FA5}">
                      <a16:colId xmlns:a16="http://schemas.microsoft.com/office/drawing/2014/main" val="2895472971"/>
                    </a:ext>
                  </a:extLst>
                </a:gridCol>
                <a:gridCol w="1130355">
                  <a:extLst>
                    <a:ext uri="{9D8B030D-6E8A-4147-A177-3AD203B41FA5}">
                      <a16:colId xmlns:a16="http://schemas.microsoft.com/office/drawing/2014/main" val="767609757"/>
                    </a:ext>
                  </a:extLst>
                </a:gridCol>
                <a:gridCol w="7572208">
                  <a:extLst>
                    <a:ext uri="{9D8B030D-6E8A-4147-A177-3AD203B41FA5}">
                      <a16:colId xmlns:a16="http://schemas.microsoft.com/office/drawing/2014/main" val="2009837355"/>
                    </a:ext>
                  </a:extLst>
                </a:gridCol>
              </a:tblGrid>
              <a:tr h="725851">
                <a:tc rowSpan="6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Kubernetes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控制平面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200" b="1" dirty="0">
                          <a:latin typeface="Lexend" pitchFamily="2" charset="0"/>
                        </a:rPr>
                        <a:t>(</a:t>
                      </a:r>
                      <a:r>
                        <a:rPr lang="en" altLang="zh-CN" sz="1200" b="1" dirty="0">
                          <a:latin typeface="Lexend" pitchFamily="2" charset="0"/>
                        </a:rPr>
                        <a:t>Master)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CN" sz="1200" b="1">
                          <a:latin typeface="Lexend" pitchFamily="2" charset="0"/>
                        </a:rPr>
                        <a:t>Etcd</a:t>
                      </a:r>
                      <a:endParaRPr lang="zh-CN" altLang="en-US" sz="1200" b="1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Lexend" pitchFamily="2" charset="0"/>
                        </a:rPr>
                        <a:t>所有的持久性状态都保存在 </a:t>
                      </a:r>
                      <a:r>
                        <a:rPr lang="en" altLang="zh-CN" sz="1200">
                          <a:latin typeface="Lexend" pitchFamily="2" charset="0"/>
                        </a:rPr>
                        <a:t>etcd</a:t>
                      </a:r>
                    </a:p>
                    <a:p>
                      <a:r>
                        <a:rPr lang="en" altLang="zh-CN" sz="1200">
                          <a:latin typeface="Lexend" pitchFamily="2" charset="0"/>
                        </a:rPr>
                        <a:t>etcd</a:t>
                      </a:r>
                      <a:r>
                        <a:rPr lang="zh-CN" altLang="en-US" sz="1200">
                          <a:latin typeface="Lexend" pitchFamily="2" charset="0"/>
                        </a:rPr>
                        <a:t> 支持 </a:t>
                      </a:r>
                      <a:r>
                        <a:rPr lang="en" altLang="zh-CN" sz="1200">
                          <a:latin typeface="Lexend" pitchFamily="2" charset="0"/>
                        </a:rPr>
                        <a:t>watch</a:t>
                      </a:r>
                      <a:r>
                        <a:rPr lang="zh-CN" altLang="en" sz="1200">
                          <a:latin typeface="Lexend" pitchFamily="2" charset="0"/>
                        </a:rPr>
                        <a:t>，</a:t>
                      </a:r>
                      <a:r>
                        <a:rPr lang="zh-CN" altLang="en-US" sz="1200">
                          <a:latin typeface="Lexend" pitchFamily="2" charset="0"/>
                        </a:rPr>
                        <a:t>这样组件很容易得到系统状态的变化，从而快速响应和协调工作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395087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Kubernetes API server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主要提供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 API</a:t>
                      </a:r>
                      <a:r>
                        <a:rPr lang="zh-CN" altLang="en" sz="1200" dirty="0">
                          <a:latin typeface="Lexend" pitchFamily="2" charset="0"/>
                        </a:rPr>
                        <a:t>， 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提供対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Pods, Services, </a:t>
                      </a:r>
                      <a:r>
                        <a:rPr lang="en" altLang="zh-CN" sz="1200" dirty="0" err="1">
                          <a:latin typeface="Lexend" pitchFamily="2" charset="0"/>
                        </a:rPr>
                        <a:t>ReplicationController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等対象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CRUD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理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REST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操作、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验证它们，在 </a:t>
                      </a:r>
                      <a:r>
                        <a:rPr lang="en" altLang="zh-CN" sz="1200" dirty="0" err="1">
                          <a:latin typeface="Lexend" pitchFamily="2" charset="0"/>
                        </a:rPr>
                        <a:t>etcd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中更新相应的对象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API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不仅面向最终用户，也是面向工具和扩展开发者，开放生态系统基础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29774"/>
                  </a:ext>
                </a:extLst>
              </a:tr>
              <a:tr h="725851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Scheduler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通过访问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中 </a:t>
                      </a:r>
                      <a:r>
                        <a:rPr lang="en-US" altLang="zh-CN" sz="1200" dirty="0">
                          <a:latin typeface="Lexend" pitchFamily="2" charset="0"/>
                        </a:rPr>
                        <a:t>/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binding API, Scheduler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负责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在各个节点上的分配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Scheduler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是插件式，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将来可以支持用户自定义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scheduler</a:t>
                      </a:r>
                      <a:endParaRPr lang="zh-CN" altLang="en-US" sz="1200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74237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Controller manager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所有其它的集群級別的功能目前由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Controller Manager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提供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Endpoints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对象由端点控制器创建和更新，节点控制器发现、管理和监控节点</a:t>
                      </a:r>
                      <a:endParaRPr lang="en-US" altLang="zh-CN" sz="1200" dirty="0">
                        <a:latin typeface="Lexend" pitchFamily="2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Kubernetes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将来可以把这些控制器拆分并提供可插拔的组件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13157"/>
                  </a:ext>
                </a:extLst>
              </a:tr>
              <a:tr h="5887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1" dirty="0">
                          <a:latin typeface="Lexend" pitchFamily="2" charset="0"/>
                        </a:rPr>
                        <a:t>数据平面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200" b="1" dirty="0">
                          <a:latin typeface="Lexend" pitchFamily="2" charset="0"/>
                        </a:rPr>
                        <a:t>(</a:t>
                      </a:r>
                      <a:r>
                        <a:rPr lang="en" altLang="zh-CN" sz="1200" b="1" dirty="0">
                          <a:latin typeface="Lexend" pitchFamily="2" charset="0"/>
                        </a:rPr>
                        <a:t>Node)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>
                          <a:latin typeface="Lexend" pitchFamily="2" charset="0"/>
                        </a:rPr>
                        <a:t>Kubelet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Kubelet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管理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和它们的容器、镜像、卷等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20054"/>
                  </a:ext>
                </a:extLst>
              </a:tr>
              <a:tr h="1016192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b="1" dirty="0" err="1">
                          <a:latin typeface="Lexend" pitchFamily="2" charset="0"/>
                        </a:rPr>
                        <a:t>kubeproxy</a:t>
                      </a:r>
                      <a:endParaRPr lang="zh-CN" altLang="en-US" sz="1200" b="1" dirty="0">
                        <a:latin typeface="Lexend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" altLang="zh-CN" sz="1200" dirty="0">
                          <a:latin typeface="Lexend" pitchFamily="2" charset="0"/>
                        </a:rPr>
                        <a:t>Kube-Proxy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是一个简单的网络代理和负载均衡器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它具体实现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模型，每个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都会在所有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Kube-Proxy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节点上体现</a:t>
                      </a:r>
                      <a:endParaRPr lang="en-US" altLang="zh-CN" sz="1200" dirty="0">
                        <a:latin typeface="Lexend" pitchFamily="2" charset="0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1200" dirty="0">
                          <a:latin typeface="Lexend" pitchFamily="2" charset="0"/>
                        </a:rPr>
                        <a:t>根据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的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selector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所覆盖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" sz="1200" dirty="0">
                          <a:latin typeface="Lexend" pitchFamily="2" charset="0"/>
                        </a:rPr>
                        <a:t>，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对这些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Pods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做负载均衡来服务于 </a:t>
                      </a:r>
                      <a:r>
                        <a:rPr lang="en" altLang="zh-CN" sz="1200" dirty="0">
                          <a:latin typeface="Lexend" pitchFamily="2" charset="0"/>
                        </a:rPr>
                        <a:t>Service</a:t>
                      </a:r>
                      <a:r>
                        <a:rPr lang="zh-CN" altLang="en-US" sz="1200" dirty="0">
                          <a:latin typeface="Lexend" pitchFamily="2" charset="0"/>
                        </a:rPr>
                        <a:t> 访问者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94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FC1B7B-14B6-8118-81DE-7FA6894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如何兑现容器管理的“灵和简”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7E7000A-BA9E-CEFB-7780-67F7924FF2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74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69968A-5443-7F2A-5A4A-84BCC5B9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37CCDD-EDF4-CA9D-E1F0-A2F377868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可部署性</a:t>
            </a:r>
            <a:r>
              <a:rPr lang="en-US" altLang="zh-CN" dirty="0">
                <a:effectLst/>
                <a:latin typeface="Helvetica" pitchFamily="2" charset="0"/>
              </a:rPr>
              <a:t>—“</a:t>
            </a:r>
            <a:r>
              <a:rPr lang="zh-CN" altLang="en-US" dirty="0">
                <a:effectLst/>
                <a:latin typeface="Helvetica" pitchFamily="2" charset="0"/>
              </a:rPr>
              <a:t>配置即部署”：开发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运维人员只关心配置，部署由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负责，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保证服务运行状态始终与配置的一致性，将系统部署行为，分解成两段（配置环节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履行环节）</a:t>
            </a: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配置环节：由需求产生终态的配置数据，存放在“云端”，集中管理，依靠事务管理保证全网配置的协调一致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effectLst/>
                <a:latin typeface="Helvetica" pitchFamily="2" charset="0"/>
              </a:rPr>
              <a:t>履行环节：服务总是跟随“云端”配置要求调整部署状态，依靠终态配置数据变化的幂等性，保证最终一致性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78BDE3-3169-EDC8-0ED6-6E93C791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71" y="4040773"/>
            <a:ext cx="7772400" cy="17193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0EE652-A578-8515-1CD5-1A216140A636}"/>
              </a:ext>
            </a:extLst>
          </p:cNvPr>
          <p:cNvSpPr txBox="1"/>
          <p:nvPr/>
        </p:nvSpPr>
        <p:spPr>
          <a:xfrm>
            <a:off x="1077311" y="5895052"/>
            <a:ext cx="5281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过程复杂，成本高，场景受限，资源利用率低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51E76B-5C18-4EE5-7A43-8033A92DDE92}"/>
              </a:ext>
            </a:extLst>
          </p:cNvPr>
          <p:cNvSpPr txBox="1"/>
          <p:nvPr/>
        </p:nvSpPr>
        <p:spPr>
          <a:xfrm>
            <a:off x="6637283" y="5878925"/>
            <a:ext cx="4850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自动化、低成本、适应性强，资源利用率高</a:t>
            </a:r>
          </a:p>
        </p:txBody>
      </p:sp>
    </p:spTree>
    <p:extLst>
      <p:ext uri="{BB962C8B-B14F-4D97-AF65-F5344CB8AC3E}">
        <p14:creationId xmlns:p14="http://schemas.microsoft.com/office/powerpoint/2010/main" val="113769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69968A-5443-7F2A-5A4A-84BCC5B9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37CCDD-EDF4-CA9D-E1F0-A2F3778682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可用性和扩展性：为失效而设计，为自我修复：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自我修复：支持服务级故障转移厙启，具有健康检查机制；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水平扩展：可通过命令手动扩容，可基于资源负载等实现自动伸缩容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服务发现</a:t>
            </a:r>
            <a:r>
              <a:rPr lang="en-US" altLang="zh-CN" dirty="0">
                <a:effectLst/>
                <a:latin typeface="Helvetica" pitchFamily="2" charset="0"/>
              </a:rPr>
              <a:t>/</a:t>
            </a:r>
            <a:r>
              <a:rPr lang="zh-CN" altLang="en-US" dirty="0">
                <a:effectLst/>
                <a:latin typeface="Helvetica" pitchFamily="2" charset="0"/>
              </a:rPr>
              <a:t>负载均衡：系统内置服务发现功能，内建负载均衡机制；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自动部署：自动发布和回滚，支持灰度升级、增量发布等；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通过容器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容器编排，实现微服务的部署、运行、维护自动化，是实现自动化运维的有效措施。</a:t>
            </a:r>
          </a:p>
          <a:p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5179C4-F85D-EC9A-E5CA-29F4B379179B}"/>
              </a:ext>
            </a:extLst>
          </p:cNvPr>
          <p:cNvSpPr txBox="1"/>
          <p:nvPr/>
        </p:nvSpPr>
        <p:spPr>
          <a:xfrm>
            <a:off x="9249103" y="2579555"/>
            <a:ext cx="280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配置＋极简命令</a:t>
            </a: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91AFB960-CFFF-8CC8-2791-63A6A616ED16}"/>
              </a:ext>
            </a:extLst>
          </p:cNvPr>
          <p:cNvSpPr/>
          <p:nvPr/>
        </p:nvSpPr>
        <p:spPr>
          <a:xfrm>
            <a:off x="8912772" y="1891862"/>
            <a:ext cx="136635" cy="20495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53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8CB602-DBB9-1EA7-E235-053BFE5C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核心功能：调度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B2710-C438-9D71-6F4F-799E82201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根据容器规格，依据特定算法把容器调度到某一节点；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会检测节点是否存在故障，故障节点上的容器会被迁移到健康节点；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会监测业务上所承担的负载，如果这个业务本身的负载过高，则</a:t>
            </a:r>
            <a:r>
              <a:rPr lang="en" altLang="zh-CN" dirty="0"/>
              <a:t>K8s</a:t>
            </a:r>
            <a:r>
              <a:rPr lang="zh-CN" altLang="en-US" dirty="0"/>
              <a:t>会对其进行扩容。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C4D4CC-F5C3-2A81-3590-B1B674CB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3510675"/>
            <a:ext cx="3487710" cy="1927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9A395E-559C-0D36-AD6B-40D24D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56" y="3510675"/>
            <a:ext cx="3641807" cy="19790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3387D4A-4400-4FE8-DB90-B725BDE6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47" y="3438162"/>
            <a:ext cx="3487711" cy="19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容器 </a:t>
            </a:r>
            <a:r>
              <a:rPr lang="en-US" altLang="zh-CN" sz="2400" dirty="0"/>
              <a:t>vs</a:t>
            </a:r>
            <a:r>
              <a:rPr lang="zh-CN" altLang="en-US" sz="2400" dirty="0"/>
              <a:t> 虚拟化之间是什么关系？底层用到的技术有哪些本质区别？</a:t>
            </a:r>
            <a:endParaRPr lang="en-US" altLang="zh-CN" sz="2400" dirty="0"/>
          </a:p>
          <a:p>
            <a:r>
              <a:rPr lang="zh-CN" altLang="en-US" sz="2400" dirty="0"/>
              <a:t>容器 跟 云经常混在一起谈，之间到底是什么概念包装什么概念？</a:t>
            </a:r>
          </a:p>
        </p:txBody>
      </p:sp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容易混淆概念：容器、镜像与 </a:t>
            </a:r>
            <a:r>
              <a:rPr lang="en" altLang="zh-CN" dirty="0"/>
              <a:t>Docker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容器（</a:t>
            </a:r>
            <a:r>
              <a:rPr lang="en" altLang="zh-CN" dirty="0"/>
              <a:t>Container</a:t>
            </a:r>
            <a:r>
              <a:rPr lang="zh-CN" altLang="en" dirty="0"/>
              <a:t>）：</a:t>
            </a:r>
            <a:r>
              <a:rPr lang="zh-CN" altLang="en-US" dirty="0"/>
              <a:t>本质是一个运行中的特殊进程（动态概念），这个进程通过</a:t>
            </a:r>
            <a:r>
              <a:rPr lang="en" altLang="zh-CN" dirty="0" err="1"/>
              <a:t>cgroups</a:t>
            </a:r>
            <a:r>
              <a:rPr lang="zh-CN" altLang="en-US" dirty="0"/>
              <a:t>及</a:t>
            </a:r>
            <a:r>
              <a:rPr lang="en" altLang="zh-CN" dirty="0"/>
              <a:t>namespace</a:t>
            </a:r>
            <a:r>
              <a:rPr lang="zh-CN" altLang="en-US" dirty="0"/>
              <a:t>技术来隔离运行在主机上不同进程，从而达到进程之间、进程和宿主操作系统相互隔离、互不影响的技术。</a:t>
            </a:r>
          </a:p>
          <a:p>
            <a:r>
              <a:rPr lang="zh-CN" altLang="en-US" dirty="0"/>
              <a:t>镜像 （</a:t>
            </a:r>
            <a:r>
              <a:rPr lang="en" altLang="zh-CN" dirty="0"/>
              <a:t>Image</a:t>
            </a:r>
            <a:r>
              <a:rPr lang="zh-CN" altLang="en" dirty="0"/>
              <a:t>）：</a:t>
            </a:r>
            <a:r>
              <a:rPr lang="zh-CN" altLang="en-US" dirty="0"/>
              <a:t>本质是文件集合（静态概念，不可变基础设施的核心）。这个文件集合打包了软件本身及其运行所依赖的环境（例如二进制库等），为容器进程提供隔离后执行环境的文件系统。</a:t>
            </a:r>
          </a:p>
          <a:p>
            <a:r>
              <a:rPr lang="en" altLang="zh-CN" dirty="0"/>
              <a:t>Docker</a:t>
            </a:r>
            <a:r>
              <a:rPr lang="zh-CN" altLang="en" dirty="0"/>
              <a:t>：</a:t>
            </a:r>
            <a:r>
              <a:rPr lang="zh-CN" altLang="en-US" dirty="0"/>
              <a:t>容器发行版本之一（类似</a:t>
            </a:r>
            <a:r>
              <a:rPr lang="en" altLang="zh-CN" dirty="0"/>
              <a:t>Linux</a:t>
            </a:r>
            <a:r>
              <a:rPr lang="zh-CN" altLang="en-US" dirty="0"/>
              <a:t>的</a:t>
            </a:r>
            <a:r>
              <a:rPr lang="en" altLang="zh-CN" dirty="0"/>
              <a:t>RedHat</a:t>
            </a:r>
            <a:r>
              <a:rPr lang="zh-CN" altLang="en" dirty="0"/>
              <a:t>，</a:t>
            </a:r>
            <a:r>
              <a:rPr lang="en" altLang="zh-CN" dirty="0" err="1"/>
              <a:t>EulerOS,CentOS</a:t>
            </a:r>
            <a:r>
              <a:rPr lang="zh-CN" altLang="en-US" dirty="0"/>
              <a:t>等），实现容器运行时规范的产品。同类产品有华为的</a:t>
            </a:r>
            <a:r>
              <a:rPr lang="en" altLang="zh-CN" dirty="0" err="1"/>
              <a:t>iSula,RedHat</a:t>
            </a:r>
            <a:r>
              <a:rPr lang="zh-CN" altLang="en-US" dirty="0"/>
              <a:t>的</a:t>
            </a:r>
            <a:r>
              <a:rPr lang="en" altLang="zh-CN" dirty="0" err="1"/>
              <a:t>Podman</a:t>
            </a:r>
            <a:r>
              <a:rPr lang="zh-CN" altLang="en-US" dirty="0"/>
              <a:t>等。</a:t>
            </a:r>
          </a:p>
          <a:p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088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容易混淆概念：</a:t>
            </a:r>
            <a:r>
              <a:rPr lang="zh-CN" altLang="en-US" dirty="0">
                <a:effectLst/>
                <a:latin typeface="Helvetica" pitchFamily="2" charset="0"/>
              </a:rPr>
              <a:t>容器、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与虚拟机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Pod:k8s</a:t>
            </a:r>
            <a:r>
              <a:rPr lang="zh-CN" altLang="en-US" dirty="0">
                <a:effectLst/>
                <a:latin typeface="Helvetica" pitchFamily="2" charset="0"/>
              </a:rPr>
              <a:t>创建与管理的最小可部署计算单元（类似微服务进程，是管理面管理与可部署的最小单元）。本质仍然是一个容器，但其中可运行多个业务容器，这些业务容器共享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的容器存储与网络。它可以看成是操作系统的一个进程组。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容器本质是进程，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-US" dirty="0">
                <a:effectLst/>
                <a:latin typeface="Helvetica" pitchFamily="2" charset="0"/>
              </a:rPr>
              <a:t>本质是进程组（可以有一个或多个进程）。虛拟机 </a:t>
            </a:r>
            <a:r>
              <a:rPr lang="en-US" altLang="zh-CN" dirty="0">
                <a:effectLst/>
                <a:latin typeface="Helvetica" pitchFamily="2" charset="0"/>
              </a:rPr>
              <a:t>&gt;= </a:t>
            </a:r>
            <a:r>
              <a:rPr lang="en" altLang="zh-CN" dirty="0">
                <a:effectLst/>
                <a:latin typeface="Helvetica" pitchFamily="2" charset="0"/>
              </a:rPr>
              <a:t>Pod &gt;=</a:t>
            </a:r>
            <a:r>
              <a:rPr lang="zh-CN" altLang="en-US" dirty="0">
                <a:effectLst/>
                <a:latin typeface="Helvetica" pitchFamily="2" charset="0"/>
              </a:rPr>
              <a:t>容</a:t>
            </a:r>
          </a:p>
        </p:txBody>
      </p:sp>
    </p:spTree>
    <p:extLst>
      <p:ext uri="{BB962C8B-B14F-4D97-AF65-F5344CB8AC3E}">
        <p14:creationId xmlns:p14="http://schemas.microsoft.com/office/powerpoint/2010/main" val="384314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1D9D0AB4-ACC6-65A7-99CC-78C6291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容易混淆概念：</a:t>
            </a:r>
            <a:r>
              <a:rPr lang="en" altLang="zh-CN" dirty="0">
                <a:effectLst/>
                <a:latin typeface="Helvetica" pitchFamily="2" charset="0"/>
              </a:rPr>
              <a:t>Host</a:t>
            </a:r>
            <a:r>
              <a:rPr lang="zh-CN" altLang="en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effectLst/>
                <a:latin typeface="Helvetica" pitchFamily="2" charset="0"/>
              </a:rPr>
              <a:t>宿主机、节点与实例（</a:t>
            </a:r>
            <a:r>
              <a:rPr lang="en" altLang="zh-CN" dirty="0">
                <a:effectLst/>
                <a:latin typeface="Helvetica" pitchFamily="2" charset="0"/>
              </a:rPr>
              <a:t>Instance</a:t>
            </a:r>
            <a:r>
              <a:rPr lang="zh-CN" altLang="en" dirty="0">
                <a:effectLst/>
                <a:latin typeface="Helvetica" pitchFamily="2" charset="0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A4E1C2-FA3E-2D7D-2A70-7AB245963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>
                <a:effectLst/>
                <a:latin typeface="Helvetica" pitchFamily="2" charset="0"/>
              </a:rPr>
              <a:t>Host</a:t>
            </a:r>
            <a:r>
              <a:rPr lang="zh-CN" altLang="en" dirty="0">
                <a:effectLst/>
                <a:latin typeface="Helvetica" pitchFamily="2" charset="0"/>
              </a:rPr>
              <a:t>：</a:t>
            </a:r>
            <a:r>
              <a:rPr lang="zh-CN" altLang="en-US" dirty="0">
                <a:effectLst/>
                <a:latin typeface="Helvetica" pitchFamily="2" charset="0"/>
              </a:rPr>
              <a:t>与宿主机、节点一个概念。指运行操作系统的物理机或虚拟机。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实例（</a:t>
            </a:r>
            <a:r>
              <a:rPr lang="en" altLang="zh-CN" dirty="0">
                <a:effectLst/>
                <a:latin typeface="Helvetica" pitchFamily="2" charset="0"/>
              </a:rPr>
              <a:t>Instance</a:t>
            </a:r>
            <a:r>
              <a:rPr lang="zh-CN" altLang="en" dirty="0">
                <a:effectLst/>
                <a:latin typeface="Helvetica" pitchFamily="2" charset="0"/>
              </a:rPr>
              <a:t>）：</a:t>
            </a:r>
            <a:r>
              <a:rPr lang="zh-CN" altLang="en-US" dirty="0">
                <a:effectLst/>
                <a:latin typeface="Helvetica" pitchFamily="2" charset="0"/>
              </a:rPr>
              <a:t>运行态，指运行的进程、容器或</a:t>
            </a:r>
            <a:r>
              <a:rPr lang="en" altLang="zh-CN" dirty="0">
                <a:effectLst/>
                <a:latin typeface="Helvetica" pitchFamily="2" charset="0"/>
              </a:rPr>
              <a:t>Pod</a:t>
            </a:r>
            <a:r>
              <a:rPr lang="zh-CN" altLang="en" dirty="0">
                <a:effectLst/>
                <a:latin typeface="Helvetica" pitchFamily="2" charset="0"/>
              </a:rPr>
              <a:t>，</a:t>
            </a:r>
            <a:r>
              <a:rPr lang="en" altLang="zh-CN" dirty="0">
                <a:effectLst/>
                <a:latin typeface="Helvetica" pitchFamily="2" charset="0"/>
              </a:rPr>
              <a:t>K8s</a:t>
            </a:r>
            <a:r>
              <a:rPr lang="zh-CN" altLang="en-US" dirty="0">
                <a:effectLst/>
                <a:latin typeface="Helvetica" pitchFamily="2" charset="0"/>
              </a:rPr>
              <a:t>环境指运行中的</a:t>
            </a:r>
            <a:r>
              <a:rPr lang="en" altLang="zh-CN" dirty="0">
                <a:effectLst/>
                <a:latin typeface="Helvetica" pitchFamily="2" charset="0"/>
              </a:rPr>
              <a:t>Pod.</a:t>
            </a:r>
          </a:p>
        </p:txBody>
      </p:sp>
    </p:spTree>
    <p:extLst>
      <p:ext uri="{BB962C8B-B14F-4D97-AF65-F5344CB8AC3E}">
        <p14:creationId xmlns:p14="http://schemas.microsoft.com/office/powerpoint/2010/main" val="4012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https://blog.csdn.net/weixin_53269650/article/details/145509482</a:t>
            </a:r>
            <a:endParaRPr lang="en" altLang="zh-CN" dirty="0"/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sz="1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endParaRPr lang="e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8037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AE44D-B1D1-FE66-1EC0-D72F8638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80" y="1200579"/>
            <a:ext cx="9691202" cy="510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虚拟化技术基本原理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容器技术的兴起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容器的发展历程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8816F-1A90-739E-D6B9-A7DC02A9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物理裸金属 </a:t>
            </a:r>
            <a:r>
              <a:rPr lang="en-US" altLang="zh-CN" dirty="0"/>
              <a:t>vs</a:t>
            </a:r>
            <a:r>
              <a:rPr lang="zh-CN" altLang="en-US" dirty="0"/>
              <a:t> 虚拟机 </a:t>
            </a:r>
            <a:r>
              <a:rPr lang="en-US" altLang="zh-CN" dirty="0"/>
              <a:t>vs</a:t>
            </a:r>
            <a:r>
              <a:rPr lang="zh-CN" altLang="en-US" dirty="0"/>
              <a:t> 容器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135C6E2-A1AC-156C-D983-446C16373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4547650"/>
            <a:ext cx="3069399" cy="159039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一栋楼一户人家</a:t>
            </a:r>
            <a:endParaRPr lang="en-US" altLang="zh-CN" sz="1800" dirty="0">
              <a:effectLst/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独立地基，独立花园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7DDCB-21D0-A73F-8FF8-D5C8722B70DB}"/>
              </a:ext>
            </a:extLst>
          </p:cNvPr>
          <p:cNvSpPr txBox="1"/>
          <p:nvPr/>
        </p:nvSpPr>
        <p:spPr>
          <a:xfrm>
            <a:off x="655166" y="1785625"/>
            <a:ext cx="3118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物理裸金属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33E1B0-4446-E23F-0FA2-DD7D34B7D27F}"/>
              </a:ext>
            </a:extLst>
          </p:cNvPr>
          <p:cNvSpPr txBox="1"/>
          <p:nvPr/>
        </p:nvSpPr>
        <p:spPr>
          <a:xfrm>
            <a:off x="3693033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虚拟机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VM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8704B-57E3-72A8-8215-548C5A8F951B}"/>
              </a:ext>
            </a:extLst>
          </p:cNvPr>
          <p:cNvSpPr txBox="1"/>
          <p:nvPr/>
        </p:nvSpPr>
        <p:spPr>
          <a:xfrm>
            <a:off x="7589018" y="1785625"/>
            <a:ext cx="39761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容器 </a:t>
            </a:r>
            <a:r>
              <a:rPr lang="en-US" altLang="zh-CN" sz="2400" b="1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Container</a:t>
            </a:r>
            <a:endParaRPr lang="en" altLang="zh-CN" sz="2400" b="1" kern="0" dirty="0">
              <a:solidFill>
                <a:srgbClr val="374154"/>
              </a:solidFill>
              <a:latin typeface="Lexend" pitchFamily="2" charset="0"/>
              <a:ea typeface="微软雅黑" pitchFamily="34" charset="-122"/>
            </a:endParaRPr>
          </a:p>
        </p:txBody>
      </p:sp>
      <p:sp>
        <p:nvSpPr>
          <p:cNvPr id="13" name="内容占位符 10">
            <a:extLst>
              <a:ext uri="{FF2B5EF4-FFF2-40B4-BE49-F238E27FC236}">
                <a16:creationId xmlns:a16="http://schemas.microsoft.com/office/drawing/2014/main" id="{7C00D3B3-BCCF-66C6-3FFD-9FD03893FFE8}"/>
              </a:ext>
            </a:extLst>
          </p:cNvPr>
          <p:cNvSpPr txBox="1">
            <a:spLocks/>
          </p:cNvSpPr>
          <p:nvPr/>
        </p:nvSpPr>
        <p:spPr>
          <a:xfrm>
            <a:off x="4219171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一栋楼多套房，一套房一户人家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effectLst/>
                <a:latin typeface="Helvetica" pitchFamily="2" charset="0"/>
              </a:rPr>
              <a:t>共享地基，共享花园，独立卫生间、厨房和竞带</a:t>
            </a: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01B5E984-3785-BA06-1A7D-52513121286D}"/>
              </a:ext>
            </a:extLst>
          </p:cNvPr>
          <p:cNvSpPr txBox="1">
            <a:spLocks/>
          </p:cNvSpPr>
          <p:nvPr/>
        </p:nvSpPr>
        <p:spPr>
          <a:xfrm>
            <a:off x="8075468" y="4547650"/>
            <a:ext cx="3330158" cy="15903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一套房多个小隔间，每个隔间单租户</a:t>
            </a:r>
            <a:endParaRPr lang="en-US" altLang="zh-CN" sz="1800" dirty="0"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Helvetica" pitchFamily="2" charset="0"/>
              </a:rPr>
              <a:t>共享地基，共享花园，还共享卫生间、厨房和宽带</a:t>
            </a:r>
          </a:p>
        </p:txBody>
      </p:sp>
      <p:pic>
        <p:nvPicPr>
          <p:cNvPr id="1026" name="Picture 2" descr="Rent Villa „Just be happy“ near Split – Crovillas">
            <a:extLst>
              <a:ext uri="{FF2B5EF4-FFF2-40B4-BE49-F238E27FC236}">
                <a16:creationId xmlns:a16="http://schemas.microsoft.com/office/drawing/2014/main" id="{87965983-37F2-3D9E-8618-E8D7D27B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family residential - Wikipedia">
            <a:extLst>
              <a:ext uri="{FF2B5EF4-FFF2-40B4-BE49-F238E27FC236}">
                <a16:creationId xmlns:a16="http://schemas.microsoft.com/office/drawing/2014/main" id="{5A0869E2-2F88-5E9A-9A45-CA44671C4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5" b="8452"/>
          <a:stretch/>
        </p:blipFill>
        <p:spPr bwMode="auto">
          <a:xfrm>
            <a:off x="4403298" y="2439714"/>
            <a:ext cx="296190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 capsule hotel: a review of the 10 best - Yesim">
            <a:extLst>
              <a:ext uri="{FF2B5EF4-FFF2-40B4-BE49-F238E27FC236}">
                <a16:creationId xmlns:a16="http://schemas.microsoft.com/office/drawing/2014/main" id="{242F90DB-560C-EF38-C70A-855A68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305" y="2408184"/>
            <a:ext cx="2966484" cy="197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EEF0E41E-2387-966E-7D67-0AD90D7FEC26}"/>
              </a:ext>
            </a:extLst>
          </p:cNvPr>
          <p:cNvSpPr/>
          <p:nvPr/>
        </p:nvSpPr>
        <p:spPr>
          <a:xfrm>
            <a:off x="3693033" y="1724750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34BE63ED-0619-AD82-2A0D-DBEBB95740C8}"/>
              </a:ext>
            </a:extLst>
          </p:cNvPr>
          <p:cNvSpPr/>
          <p:nvPr/>
        </p:nvSpPr>
        <p:spPr>
          <a:xfrm>
            <a:off x="7180200" y="1752565"/>
            <a:ext cx="614123" cy="537343"/>
          </a:xfrm>
          <a:prstGeom prst="rightArrow">
            <a:avLst>
              <a:gd name="adj1" fmla="val 50000"/>
              <a:gd name="adj2" fmla="val 8069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17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1" indent="0" algn="ctr">
              <a:lnSpc>
                <a:spcPct val="100000"/>
              </a:lnSpc>
              <a:buSzPct val="110000"/>
              <a:buNone/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8416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009D2-C211-9CC8-5F78-7A925F63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B24E1B9-5341-4F5B-008E-0B473B0DF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是什么？</a:t>
            </a:r>
            <a:r>
              <a:rPr lang="en" altLang="zh-CN" dirty="0"/>
              <a:t>Kubernetes</a:t>
            </a:r>
            <a:r>
              <a:rPr lang="zh-CN" altLang="en-US" dirty="0"/>
              <a:t>，</a:t>
            </a:r>
            <a:r>
              <a:rPr lang="en" altLang="zh-CN" dirty="0"/>
              <a:t>Google</a:t>
            </a:r>
            <a:r>
              <a:rPr lang="zh-CN" altLang="en-US" dirty="0"/>
              <a:t> 开源容器集群管理系统的事实标准；</a:t>
            </a:r>
          </a:p>
          <a:p>
            <a:r>
              <a:rPr lang="en" altLang="zh-CN" dirty="0"/>
              <a:t>K8s</a:t>
            </a:r>
            <a:r>
              <a:rPr lang="zh-CN" altLang="en-US" dirty="0"/>
              <a:t> 设计理念：</a:t>
            </a:r>
            <a:r>
              <a:rPr lang="en" altLang="zh-CN" dirty="0"/>
              <a:t>Cattle Instead of Pets</a:t>
            </a:r>
            <a:r>
              <a:rPr lang="zh-CN" altLang="en-US" dirty="0"/>
              <a:t>。</a:t>
            </a:r>
            <a:endParaRPr lang="en" altLang="zh-CN" dirty="0"/>
          </a:p>
          <a:p>
            <a:endParaRPr lang="zh-CN" altLang="en-US" dirty="0"/>
          </a:p>
        </p:txBody>
      </p:sp>
      <p:pic>
        <p:nvPicPr>
          <p:cNvPr id="7170" name="Picture 2" descr="The Kubernetes Architecture. Master Node — The captain cool of the… | by  Sumanth Dodda | DevOps.dev">
            <a:extLst>
              <a:ext uri="{FF2B5EF4-FFF2-40B4-BE49-F238E27FC236}">
                <a16:creationId xmlns:a16="http://schemas.microsoft.com/office/drawing/2014/main" id="{BC919DD1-6411-5C0A-AC53-55EFC5811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t="14425" r="12362" b="3741"/>
          <a:stretch/>
        </p:blipFill>
        <p:spPr bwMode="auto">
          <a:xfrm>
            <a:off x="2839818" y="2730664"/>
            <a:ext cx="6531106" cy="36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9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DABDB0E-A47A-779F-618B-2B8C35C18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K8s</a:t>
            </a:r>
            <a:r>
              <a:rPr lang="zh-CN" altLang="en-US" dirty="0"/>
              <a:t> 是什么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88B5AD-0130-0260-08A4-AF61A2666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它构建在</a:t>
            </a:r>
            <a:r>
              <a:rPr lang="en" altLang="zh-CN" dirty="0"/>
              <a:t>Docker</a:t>
            </a:r>
            <a:r>
              <a:rPr lang="zh-CN" altLang="en-US" dirty="0"/>
              <a:t>技术之上，为容器化的应用提供资源调度，部署运行，服务发现，扩容缩容等一整套功能，本质上是基于容器技术的</a:t>
            </a:r>
            <a:r>
              <a:rPr lang="en" altLang="zh-CN" dirty="0"/>
              <a:t>Micro-PaaS</a:t>
            </a:r>
            <a:r>
              <a:rPr lang="zh-CN" altLang="en-US" dirty="0"/>
              <a:t>平台，</a:t>
            </a:r>
            <a:r>
              <a:rPr lang="en" altLang="zh-CN" dirty="0"/>
              <a:t>Kubernetes</a:t>
            </a:r>
            <a:r>
              <a:rPr lang="zh-CN" altLang="en-US" dirty="0"/>
              <a:t>的灵感来源于</a:t>
            </a:r>
            <a:r>
              <a:rPr lang="en" altLang="zh-CN" dirty="0"/>
              <a:t>Google</a:t>
            </a:r>
            <a:r>
              <a:rPr lang="zh-CN" altLang="en-US" dirty="0"/>
              <a:t>内部的</a:t>
            </a:r>
            <a:r>
              <a:rPr lang="en" altLang="zh-CN" dirty="0"/>
              <a:t>Borg</a:t>
            </a:r>
            <a:r>
              <a:rPr lang="zh-CN" altLang="en-US" dirty="0"/>
              <a:t>系统；</a:t>
            </a:r>
          </a:p>
          <a:p>
            <a:r>
              <a:rPr lang="zh-CN" altLang="en-US" dirty="0"/>
              <a:t>将</a:t>
            </a:r>
            <a:r>
              <a:rPr lang="en" altLang="zh-CN" dirty="0"/>
              <a:t>Docker</a:t>
            </a:r>
            <a:r>
              <a:rPr lang="zh-CN" altLang="en-US" dirty="0"/>
              <a:t>容器宿主机组成集群，统一进行资源调度，自动管理容器生命周期，提供跨节点服务发现和负载均衡；更好的支持微服务理念，划分、细分服务之间的边界，比如</a:t>
            </a:r>
            <a:r>
              <a:rPr lang="en" altLang="zh-CN" dirty="0" err="1"/>
              <a:t>Lablel</a:t>
            </a:r>
            <a:r>
              <a:rPr lang="zh-CN" altLang="en" dirty="0"/>
              <a:t>、</a:t>
            </a:r>
            <a:r>
              <a:rPr lang="en" altLang="zh-CN" dirty="0"/>
              <a:t>Pod</a:t>
            </a:r>
            <a:r>
              <a:rPr lang="zh-CN" altLang="en-US" dirty="0"/>
              <a:t>等概念的引入；</a:t>
            </a:r>
          </a:p>
          <a:p>
            <a:r>
              <a:rPr lang="zh-CN" altLang="en-US" dirty="0"/>
              <a:t>提供一套完整、简单易用的</a:t>
            </a:r>
            <a:r>
              <a:rPr lang="en" altLang="zh-CN" dirty="0"/>
              <a:t>Restful API</a:t>
            </a:r>
            <a:r>
              <a:rPr lang="zh-CN" altLang="en-US" dirty="0"/>
              <a:t>对外提供服务。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7E74DE-B3B0-E66A-EA11-6727C0CF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821" y="2501901"/>
            <a:ext cx="6083300" cy="3987800"/>
          </a:xfrm>
          <a:prstGeom prst="rect">
            <a:avLst/>
          </a:prstGeom>
        </p:spPr>
      </p:pic>
      <p:pic>
        <p:nvPicPr>
          <p:cNvPr id="1026" name="Picture 2" descr="An Introduction to Containers, Docker, and Kubernetes | by Lawrence Han |  Medium">
            <a:extLst>
              <a:ext uri="{FF2B5EF4-FFF2-40B4-BE49-F238E27FC236}">
                <a16:creationId xmlns:a16="http://schemas.microsoft.com/office/drawing/2014/main" id="{268620EC-BC5A-6495-0FE2-1DB1CAD3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3" y="3348089"/>
            <a:ext cx="7633959" cy="298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1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33588</TotalTime>
  <Words>1480</Words>
  <Application>Microsoft Macintosh PowerPoint</Application>
  <PresentationFormat>自定义</PresentationFormat>
  <Paragraphs>105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物理裸金属 vs 虚拟机 vs 容器</vt:lpstr>
      <vt:lpstr>PowerPoint 演示文稿</vt:lpstr>
      <vt:lpstr>K8s 是什么</vt:lpstr>
      <vt:lpstr>K8s 是什么</vt:lpstr>
      <vt:lpstr>PowerPoint 演示文稿</vt:lpstr>
      <vt:lpstr>PowerPoint 演示文稿</vt:lpstr>
      <vt:lpstr>K8S 整体架构</vt:lpstr>
      <vt:lpstr>K8S 整体架构</vt:lpstr>
      <vt:lpstr>K8S 整体架构</vt:lpstr>
      <vt:lpstr>K8S 整体架构</vt:lpstr>
      <vt:lpstr>K8s如何兑现容器管理的“灵和简”</vt:lpstr>
      <vt:lpstr>PowerPoint 演示文稿</vt:lpstr>
      <vt:lpstr>PowerPoint 演示文稿</vt:lpstr>
      <vt:lpstr>K8s核心功能：调度</vt:lpstr>
      <vt:lpstr>PowerPoint 演示文稿</vt:lpstr>
      <vt:lpstr>容易混淆概念：容器、镜像与 Docker</vt:lpstr>
      <vt:lpstr>容易混淆概念：容器、Pod与虚拟机</vt:lpstr>
      <vt:lpstr>容易混淆概念：Host、宿主机、节点与实例（Instance）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11993</cp:revision>
  <cp:lastPrinted>2023-09-08T09:14:01Z</cp:lastPrinted>
  <dcterms:created xsi:type="dcterms:W3CDTF">2020-08-28T08:44:19Z</dcterms:created>
  <dcterms:modified xsi:type="dcterms:W3CDTF">2025-07-22T02:20:23Z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